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4" r:id="rId6"/>
    <p:sldId id="310" r:id="rId7"/>
    <p:sldId id="312" r:id="rId8"/>
    <p:sldId id="317" r:id="rId9"/>
    <p:sldId id="313" r:id="rId10"/>
    <p:sldId id="315" r:id="rId11"/>
    <p:sldId id="318" r:id="rId12"/>
    <p:sldId id="319" r:id="rId13"/>
    <p:sldId id="320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082" y="1792887"/>
            <a:ext cx="5680445" cy="234100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Modal Verbs Negation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5346" y="4455621"/>
            <a:ext cx="5717309" cy="1238616"/>
          </a:xfrm>
        </p:spPr>
        <p:txBody>
          <a:bodyPr>
            <a:normAutofit fontScale="92500" lnSpcReduction="20000"/>
          </a:bodyPr>
          <a:lstStyle/>
          <a:p>
            <a:r>
              <a:rPr lang="en-US" sz="1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Assist. Lect. Abbas Muhsin Al-Maliki</a:t>
            </a:r>
          </a:p>
          <a:p>
            <a:r>
              <a:rPr lang="en-US" sz="1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Department of English </a:t>
            </a:r>
          </a:p>
          <a:p>
            <a:r>
              <a:rPr lang="en-US" sz="1800" cap="non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College of Education in Qurna </a:t>
            </a:r>
          </a:p>
          <a:p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1E56429-E4B2-47AD-8A88-3DE9B5F34E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r="22794"/>
          <a:stretch/>
        </p:blipFill>
        <p:spPr>
          <a:xfrm>
            <a:off x="10198250" y="457417"/>
            <a:ext cx="1565518" cy="1529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D0A68-F650-4ED7-B0F6-62D0117936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02" r="29214"/>
          <a:stretch/>
        </p:blipFill>
        <p:spPr>
          <a:xfrm>
            <a:off x="428232" y="312907"/>
            <a:ext cx="1644598" cy="16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F630-D1BA-498E-8FFF-ED0743B2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General Notes: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547F-991F-4CDB-B96A-8C498A869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669847" cy="37608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C00000"/>
                </a:solidFill>
                <a:latin typeface="Lucida Sans" panose="020B0602030504020204" pitchFamily="34" charset="0"/>
              </a:rPr>
              <a:t> Equivalence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Lucida Sans" panose="020B0602030504020204" pitchFamily="34" charset="0"/>
              </a:rPr>
              <a:t> exists between </a:t>
            </a:r>
            <a:r>
              <a:rPr lang="en-US" sz="2400" b="0" i="1" u="none" strike="noStrike" baseline="0" dirty="0">
                <a:solidFill>
                  <a:srgbClr val="002060"/>
                </a:solidFill>
                <a:latin typeface="Lucida Sans" panose="020B0602030504020204" pitchFamily="34" charset="0"/>
              </a:rPr>
              <a:t>may not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Lucida Sans" panose="020B0602030504020204" pitchFamily="34" charset="0"/>
              </a:rPr>
              <a:t>(‘non-permission’) and </a:t>
            </a:r>
            <a:r>
              <a:rPr lang="en-US" sz="2400" b="0" i="1" u="none" strike="noStrike" baseline="0" dirty="0">
                <a:solidFill>
                  <a:srgbClr val="002060"/>
                </a:solidFill>
                <a:latin typeface="Lucida Sans" panose="020B0602030504020204" pitchFamily="34" charset="0"/>
              </a:rPr>
              <a:t>mustn't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Lucida Sans" panose="020B0602030504020204" pitchFamily="34" charset="0"/>
              </a:rPr>
              <a:t>(‘obligation-not-to’):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0"/>
              </a:rPr>
              <a:t>You </a:t>
            </a:r>
            <a:r>
              <a:rPr lang="en-US" sz="2400" dirty="0">
                <a:solidFill>
                  <a:srgbClr val="C00000"/>
                </a:solidFill>
                <a:latin typeface="Lucida Sans" panose="020B0602030504020204" pitchFamily="34" charset="0"/>
              </a:rPr>
              <a:t>may not </a:t>
            </a: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0"/>
              </a:rPr>
              <a:t>go swimming today. 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0"/>
              </a:rPr>
              <a:t>You </a:t>
            </a:r>
            <a:r>
              <a:rPr lang="en-US" sz="2400" dirty="0">
                <a:solidFill>
                  <a:srgbClr val="C00000"/>
                </a:solidFill>
                <a:latin typeface="Lucida Sans" panose="020B0602030504020204" pitchFamily="34" charset="0"/>
              </a:rPr>
              <a:t>mustn’t</a:t>
            </a: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0"/>
              </a:rPr>
              <a:t> go swimming today</a:t>
            </a:r>
            <a:r>
              <a:rPr lang="en-US" dirty="0">
                <a:solidFill>
                  <a:srgbClr val="002060"/>
                </a:solidFill>
                <a:latin typeface="Lucida Sans" panose="020B0602030504020204" pitchFamily="34" charset="0"/>
              </a:rPr>
              <a:t>. </a:t>
            </a:r>
          </a:p>
          <a:p>
            <a:pPr marL="749808" lvl="1" indent="-457200" algn="just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Lucida Sans" panose="020B0602030504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0"/>
              </a:rPr>
              <a:t>the past tense negative auxiliaries </a:t>
            </a:r>
            <a:r>
              <a:rPr lang="en-US" sz="2400" dirty="0">
                <a:solidFill>
                  <a:srgbClr val="C00000"/>
                </a:solidFill>
                <a:latin typeface="Lucida Sans" panose="020B0602030504020204" pitchFamily="34" charset="0"/>
              </a:rPr>
              <a:t>{mightn't, couldn’t, wouldn't, shouldn't) </a:t>
            </a:r>
            <a:r>
              <a:rPr lang="en-US" sz="2400" dirty="0">
                <a:solidFill>
                  <a:srgbClr val="002060"/>
                </a:solidFill>
                <a:latin typeface="Lucida Sans" panose="020B0602030504020204" pitchFamily="34" charset="0"/>
              </a:rPr>
              <a:t>follow the same negative pattern as their present tense equivalents.</a:t>
            </a:r>
          </a:p>
        </p:txBody>
      </p:sp>
    </p:spTree>
    <p:extLst>
      <p:ext uri="{BB962C8B-B14F-4D97-AF65-F5344CB8AC3E}">
        <p14:creationId xmlns:p14="http://schemas.microsoft.com/office/powerpoint/2010/main" val="29580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762AD-225C-4710-9A38-D71039BBF5CE}"/>
              </a:ext>
            </a:extLst>
          </p:cNvPr>
          <p:cNvSpPr/>
          <p:nvPr/>
        </p:nvSpPr>
        <p:spPr>
          <a:xfrm>
            <a:off x="1154545" y="1634836"/>
            <a:ext cx="907011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Thank You &amp;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Happy New Year 2023!</a:t>
            </a:r>
          </a:p>
        </p:txBody>
      </p:sp>
    </p:spTree>
    <p:extLst>
      <p:ext uri="{BB962C8B-B14F-4D97-AF65-F5344CB8AC3E}">
        <p14:creationId xmlns:p14="http://schemas.microsoft.com/office/powerpoint/2010/main" val="16819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8329-4A1C-4A24-9AA2-CEE1203A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Verb Types in English </a:t>
            </a:r>
          </a:p>
        </p:txBody>
      </p:sp>
      <p:pic>
        <p:nvPicPr>
          <p:cNvPr id="3" name="Picture 2" descr="verb-in-hindi-meaning-and-kinds-of-verb">
            <a:extLst>
              <a:ext uri="{FF2B5EF4-FFF2-40B4-BE49-F238E27FC236}">
                <a16:creationId xmlns:a16="http://schemas.microsoft.com/office/drawing/2014/main" id="{7E5866BC-6EE7-424B-A3AC-5E7ABC7DFA2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5" b="17508"/>
          <a:stretch/>
        </p:blipFill>
        <p:spPr>
          <a:xfrm>
            <a:off x="1560946" y="2078182"/>
            <a:ext cx="8543635" cy="39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3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AE78B40-C02B-489D-A781-6CAE0D82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78" y="659011"/>
            <a:ext cx="7965049" cy="55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1DFF48-D2CB-436B-B5D3-7FFA2C6ABAA0}"/>
              </a:ext>
            </a:extLst>
          </p:cNvPr>
          <p:cNvSpPr/>
          <p:nvPr/>
        </p:nvSpPr>
        <p:spPr>
          <a:xfrm>
            <a:off x="3278859" y="132614"/>
            <a:ext cx="50741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Modal Verbs in English</a:t>
            </a:r>
          </a:p>
        </p:txBody>
      </p:sp>
    </p:spTree>
    <p:extLst>
      <p:ext uri="{BB962C8B-B14F-4D97-AF65-F5344CB8AC3E}">
        <p14:creationId xmlns:p14="http://schemas.microsoft.com/office/powerpoint/2010/main" val="296721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8D4AA-AAC5-411D-B1A6-F954A224DB74}"/>
              </a:ext>
            </a:extLst>
          </p:cNvPr>
          <p:cNvSpPr txBox="1"/>
          <p:nvPr/>
        </p:nvSpPr>
        <p:spPr>
          <a:xfrm>
            <a:off x="479267" y="982176"/>
            <a:ext cx="115169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B050"/>
                </a:solidFill>
                <a:latin typeface="TimesNewRomanPSMT"/>
              </a:rPr>
              <a:t>The negation of the Modal Verbs </a:t>
            </a:r>
            <a:r>
              <a:rPr lang="en-US" sz="2400" b="1" i="0" u="none" strike="noStrike" baseline="0" dirty="0">
                <a:solidFill>
                  <a:srgbClr val="7030A0"/>
                </a:solidFill>
                <a:latin typeface="TimesNewRomanPSMT"/>
              </a:rPr>
              <a:t>may or may not include the meaning of the auxiliary itself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NewRomanPSMT"/>
              </a:rPr>
              <a:t>.  We therefore distinguish between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imesNewRomanPSMT"/>
              </a:rPr>
              <a:t>AUXILIARY</a:t>
            </a:r>
            <a:r>
              <a:rPr lang="en-US" sz="2400" b="1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pt-BR" sz="2400" b="1" i="0" u="none" strike="noStrike" baseline="0" dirty="0">
                <a:solidFill>
                  <a:srgbClr val="0070C0"/>
                </a:solidFill>
                <a:latin typeface="TimesNewRomanPSMT"/>
              </a:rPr>
              <a:t>NEGATION and MAIN VERB NEGATION:  </a:t>
            </a:r>
          </a:p>
          <a:p>
            <a:pPr algn="l"/>
            <a:r>
              <a:rPr lang="pt-BR" sz="2400" b="0" i="0" u="none" strike="noStrike" baseline="0" dirty="0">
                <a:latin typeface="TimesNewRomanPSMT"/>
              </a:rPr>
              <a:t>A. </a:t>
            </a:r>
            <a:r>
              <a:rPr lang="pt-BR" sz="2400" b="0" i="0" u="none" strike="noStrike" baseline="0" dirty="0">
                <a:solidFill>
                  <a:srgbClr val="C00000"/>
                </a:solidFill>
                <a:latin typeface="TimesNewRomanPSMT"/>
              </a:rPr>
              <a:t>Auxiliary  Negation: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u="none" strike="noStrike" baseline="0" dirty="0">
                <a:solidFill>
                  <a:srgbClr val="7030A0"/>
                </a:solidFill>
                <a:latin typeface="TimesNewRomanPS-ItalicMT"/>
              </a:rPr>
              <a:t>may not </a:t>
            </a:r>
            <a:r>
              <a:rPr lang="en-US" sz="2800" u="none" strike="noStrike" baseline="0" dirty="0">
                <a:latin typeface="TimesNewRomanPSMT"/>
              </a:rPr>
              <a:t>( </a:t>
            </a:r>
            <a:r>
              <a:rPr lang="en-US" sz="2800" u="none" strike="noStrike" baseline="0" dirty="0">
                <a:solidFill>
                  <a:srgbClr val="00B050"/>
                </a:solidFill>
                <a:latin typeface="TimesNewRomanPSMT"/>
              </a:rPr>
              <a:t>= ‘permission</a:t>
            </a:r>
            <a:r>
              <a:rPr lang="en-US" sz="2800" u="none" strike="noStrike" baseline="0" dirty="0">
                <a:latin typeface="TimesNewRomanPSMT"/>
              </a:rPr>
              <a:t>’)</a:t>
            </a:r>
          </a:p>
          <a:p>
            <a:pPr lvl="2"/>
            <a:r>
              <a:rPr lang="en-US" sz="2800" u="none" strike="noStrike" baseline="0" dirty="0">
                <a:solidFill>
                  <a:srgbClr val="00B0F0"/>
                </a:solidFill>
                <a:latin typeface="TimesNewRomanPSMT"/>
              </a:rPr>
              <a:t>You </a:t>
            </a:r>
            <a:r>
              <a:rPr lang="en-US" sz="2800" u="none" strike="noStrike" baseline="0" dirty="0">
                <a:solidFill>
                  <a:srgbClr val="C00000"/>
                </a:solidFill>
                <a:latin typeface="TimesNewRomanPSMT"/>
              </a:rPr>
              <a:t>may not </a:t>
            </a:r>
            <a:r>
              <a:rPr lang="en-US" sz="2800" u="none" strike="noStrike" baseline="0" dirty="0">
                <a:solidFill>
                  <a:srgbClr val="00B0F0"/>
                </a:solidFill>
                <a:latin typeface="TimesNewRomanPSMT"/>
              </a:rPr>
              <a:t>go swimming </a:t>
            </a:r>
            <a:r>
              <a:rPr lang="en-US" sz="2800" u="none" strike="noStrike" baseline="0" dirty="0">
                <a:latin typeface="TimesNewRomanPSMT"/>
              </a:rPr>
              <a:t>(‘You are </a:t>
            </a:r>
            <a:r>
              <a:rPr lang="en-US" sz="2800" u="none" strike="noStrike" baseline="0" dirty="0">
                <a:solidFill>
                  <a:srgbClr val="C00000"/>
                </a:solidFill>
                <a:latin typeface="TimesNewRomanPSMT"/>
              </a:rPr>
              <a:t>not allowed </a:t>
            </a:r>
            <a:r>
              <a:rPr lang="en-US" sz="2800" u="none" strike="noStrike" baseline="0" dirty="0">
                <a:latin typeface="TimesNewRomanPSMT"/>
              </a:rPr>
              <a:t>...’)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u="none" strike="noStrike" baseline="0" dirty="0">
                <a:solidFill>
                  <a:srgbClr val="7030A0"/>
                </a:solidFill>
                <a:latin typeface="TimesNewRomanPS-ItalicMT"/>
              </a:rPr>
              <a:t>cannot, can't </a:t>
            </a:r>
            <a:r>
              <a:rPr lang="en-US" sz="2800" u="none" strike="noStrike" baseline="0" dirty="0">
                <a:latin typeface="TimesNewRomanPSMT"/>
              </a:rPr>
              <a:t>(</a:t>
            </a:r>
            <a:r>
              <a:rPr lang="en-US" sz="2800" u="none" strike="noStrike" baseline="0" dirty="0">
                <a:solidFill>
                  <a:srgbClr val="00B050"/>
                </a:solidFill>
                <a:latin typeface="TimesNewRomanPSMT"/>
              </a:rPr>
              <a:t>in all senses</a:t>
            </a:r>
            <a:r>
              <a:rPr lang="en-US" sz="2800" u="none" strike="noStrike" baseline="0" dirty="0">
                <a:latin typeface="TimesNewRomanPSMT"/>
              </a:rPr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u="none" strike="noStrike" baseline="0" dirty="0">
                <a:solidFill>
                  <a:srgbClr val="002060"/>
                </a:solidFill>
                <a:latin typeface="TimesNewRomanPSMT"/>
              </a:rPr>
              <a:t>You </a:t>
            </a:r>
            <a:r>
              <a:rPr lang="en-US" sz="2800" u="none" strike="noStrike" baseline="0" dirty="0">
                <a:solidFill>
                  <a:srgbClr val="FF0000"/>
                </a:solidFill>
                <a:latin typeface="TimesNewRomanPSMT"/>
              </a:rPr>
              <a:t>can’t</a:t>
            </a:r>
            <a:r>
              <a:rPr lang="en-US" sz="2800" u="none" strike="noStrike" baseline="0" dirty="0">
                <a:solidFill>
                  <a:srgbClr val="002060"/>
                </a:solidFill>
                <a:latin typeface="TimesNewRomanPSMT"/>
              </a:rPr>
              <a:t> be serious </a:t>
            </a:r>
            <a:r>
              <a:rPr lang="en-US" sz="2800" u="none" strike="noStrike" baseline="0" dirty="0">
                <a:latin typeface="TimesNewRomanPSMT"/>
              </a:rPr>
              <a:t>(‘It is </a:t>
            </a:r>
            <a:r>
              <a:rPr lang="en-US" sz="2800" u="none" strike="noStrike" baseline="0" dirty="0">
                <a:solidFill>
                  <a:srgbClr val="FF0000"/>
                </a:solidFill>
                <a:latin typeface="TimesNewRomanPSMT"/>
              </a:rPr>
              <a:t>not possible </a:t>
            </a:r>
            <a:r>
              <a:rPr lang="en-US" sz="2800" u="none" strike="noStrike" baseline="0" dirty="0">
                <a:latin typeface="TimesNewRomanPSMT"/>
              </a:rPr>
              <a:t>that ...’)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u="none" strike="noStrike" baseline="0" dirty="0">
                <a:solidFill>
                  <a:srgbClr val="7030A0"/>
                </a:solidFill>
                <a:latin typeface="TimesNewRomanPSMT"/>
              </a:rPr>
              <a:t>You </a:t>
            </a:r>
            <a:r>
              <a:rPr lang="en-US" sz="2800" u="none" strike="noStrike" baseline="0" dirty="0">
                <a:solidFill>
                  <a:srgbClr val="FF0000"/>
                </a:solidFill>
                <a:latin typeface="TimesNewRomanPSMT"/>
              </a:rPr>
              <a:t>can’t</a:t>
            </a:r>
            <a:r>
              <a:rPr lang="en-US" sz="2800" u="none" strike="noStrike" baseline="0" dirty="0">
                <a:solidFill>
                  <a:srgbClr val="7030A0"/>
                </a:solidFill>
                <a:latin typeface="TimesNewRomanPSMT"/>
              </a:rPr>
              <a:t> go swimming </a:t>
            </a:r>
            <a:r>
              <a:rPr lang="en-US" sz="2800" u="none" strike="noStrike" baseline="0" dirty="0">
                <a:latin typeface="TimesNewRomanPSMT"/>
              </a:rPr>
              <a:t>(‘You are </a:t>
            </a:r>
            <a:r>
              <a:rPr lang="en-US" sz="2800" u="none" strike="noStrike" baseline="0" dirty="0">
                <a:solidFill>
                  <a:srgbClr val="FF0000"/>
                </a:solidFill>
                <a:latin typeface="TimesNewRomanPSMT"/>
              </a:rPr>
              <a:t>not allowed </a:t>
            </a:r>
            <a:r>
              <a:rPr lang="en-US" sz="2800" u="none" strike="noStrike" baseline="0" dirty="0">
                <a:latin typeface="TimesNewRomanPSMT"/>
              </a:rPr>
              <a:t>...’)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u="none" strike="noStrike" baseline="0" dirty="0">
                <a:solidFill>
                  <a:srgbClr val="00B050"/>
                </a:solidFill>
                <a:latin typeface="TimesNewRomanPSMT"/>
              </a:rPr>
              <a:t>She </a:t>
            </a:r>
            <a:r>
              <a:rPr lang="en-US" sz="2800" u="none" strike="noStrike" baseline="0" dirty="0">
                <a:solidFill>
                  <a:srgbClr val="FF0000"/>
                </a:solidFill>
                <a:latin typeface="TimesNewRomanPSMT"/>
              </a:rPr>
              <a:t>can’t</a:t>
            </a:r>
            <a:r>
              <a:rPr lang="en-US" sz="2800" u="none" strike="noStrike" baseline="0" dirty="0">
                <a:solidFill>
                  <a:srgbClr val="00B050"/>
                </a:solidFill>
                <a:latin typeface="TimesNewRomanPSMT"/>
              </a:rPr>
              <a:t> ride a bicycle </a:t>
            </a:r>
            <a:r>
              <a:rPr lang="en-US" sz="2800" u="none" strike="noStrike" baseline="0" dirty="0">
                <a:latin typeface="TimesNewRomanPSMT"/>
              </a:rPr>
              <a:t>(‘She is </a:t>
            </a:r>
            <a:r>
              <a:rPr lang="en-US" sz="2800" u="none" strike="noStrike" baseline="0" dirty="0">
                <a:solidFill>
                  <a:srgbClr val="FF0000"/>
                </a:solidFill>
                <a:latin typeface="TimesNewRomanPSMT"/>
              </a:rPr>
              <a:t>not able </a:t>
            </a:r>
            <a:r>
              <a:rPr lang="en-US" sz="2800" u="none" strike="noStrike" baseline="0" dirty="0">
                <a:latin typeface="TimesNewRomanPSMT"/>
              </a:rPr>
              <a:t>to ...’)</a:t>
            </a:r>
            <a:endParaRPr lang="pt-BR" sz="2800" dirty="0">
              <a:latin typeface="TimesNewRomanPSM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BR" sz="2400" u="none" strike="noStrike" baseline="0" dirty="0">
                <a:solidFill>
                  <a:srgbClr val="7030A0"/>
                </a:solidFill>
                <a:latin typeface="TimesNewRomanPSMT"/>
              </a:rPr>
              <a:t>need not, needn’t </a:t>
            </a:r>
          </a:p>
          <a:p>
            <a:pPr lvl="2"/>
            <a:r>
              <a:rPr lang="en-US" sz="2400" u="none" strike="noStrike" baseline="0" dirty="0">
                <a:solidFill>
                  <a:srgbClr val="00B050"/>
                </a:solidFill>
                <a:latin typeface="TimesNewRomanPSMT"/>
              </a:rPr>
              <a:t>You </a:t>
            </a:r>
            <a:r>
              <a:rPr lang="en-US" sz="2400" u="none" strike="noStrike" baseline="0" dirty="0">
                <a:solidFill>
                  <a:srgbClr val="FF0000"/>
                </a:solidFill>
                <a:latin typeface="TimesNewRomanPSMT"/>
              </a:rPr>
              <a:t>needn’</a:t>
            </a:r>
            <a:r>
              <a:rPr lang="en-US" sz="2400" u="none" strike="noStrike" baseline="0" dirty="0">
                <a:solidFill>
                  <a:srgbClr val="00B050"/>
                </a:solidFill>
                <a:latin typeface="TimesNewRomanPSMT"/>
              </a:rPr>
              <a:t>t pay that fine</a:t>
            </a:r>
            <a:r>
              <a:rPr lang="en-US" sz="2400" u="none" strike="noStrike" baseline="0" dirty="0">
                <a:latin typeface="TimesNewRomanPSMT"/>
              </a:rPr>
              <a:t> (‘You are </a:t>
            </a:r>
            <a:r>
              <a:rPr lang="en-US" sz="2400" u="none" strike="noStrike" baseline="0" dirty="0">
                <a:solidFill>
                  <a:srgbClr val="FF0000"/>
                </a:solidFill>
                <a:latin typeface="TimesNewRomanPSMT"/>
              </a:rPr>
              <a:t>not obliged </a:t>
            </a:r>
            <a:r>
              <a:rPr lang="en-US" sz="2400" u="none" strike="noStrike" baseline="0" dirty="0">
                <a:latin typeface="TimesNewRomanPSMT"/>
              </a:rPr>
              <a:t>to ...’)</a:t>
            </a:r>
          </a:p>
          <a:p>
            <a:pPr lvl="2"/>
            <a:r>
              <a:rPr lang="en-US" sz="240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PSMT"/>
              </a:rPr>
              <a:t>It </a:t>
            </a:r>
            <a:r>
              <a:rPr lang="en-US" sz="2400" u="none" strike="noStrike" baseline="0" dirty="0">
                <a:solidFill>
                  <a:srgbClr val="FF0000"/>
                </a:solidFill>
                <a:latin typeface="TimesNewRomanPSMT"/>
              </a:rPr>
              <a:t>needn’t</a:t>
            </a:r>
            <a:r>
              <a:rPr lang="en-US" sz="240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PSMT"/>
              </a:rPr>
              <a:t> always be my fault </a:t>
            </a:r>
            <a:r>
              <a:rPr lang="en-US" sz="2400" u="none" strike="noStrike" baseline="0" dirty="0">
                <a:latin typeface="TimesNewRomanPSMT"/>
              </a:rPr>
              <a:t>(‘It is </a:t>
            </a:r>
            <a:r>
              <a:rPr lang="en-US" sz="2400" u="none" strike="noStrike" baseline="0" dirty="0">
                <a:solidFill>
                  <a:srgbClr val="FF0000"/>
                </a:solidFill>
                <a:latin typeface="TimesNewRomanPSMT"/>
              </a:rPr>
              <a:t>not necessary </a:t>
            </a:r>
            <a:r>
              <a:rPr lang="en-US" sz="2400" u="none" strike="noStrike" baseline="0" dirty="0">
                <a:latin typeface="TimesNewRomanPSMT"/>
              </a:rPr>
              <a:t>that ...’)</a:t>
            </a:r>
            <a:endParaRPr lang="pt-BR" sz="2400" u="none" strike="noStrike" baseline="0" dirty="0">
              <a:solidFill>
                <a:srgbClr val="7030A0"/>
              </a:solidFill>
              <a:latin typeface="TimesNewRomanPSMT"/>
            </a:endParaRPr>
          </a:p>
          <a:p>
            <a:pPr algn="l"/>
            <a:endParaRPr lang="en-US" sz="24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165DCA-0799-495C-AA08-0532E5A17BC4}"/>
              </a:ext>
            </a:extLst>
          </p:cNvPr>
          <p:cNvSpPr txBox="1">
            <a:spLocks/>
          </p:cNvSpPr>
          <p:nvPr/>
        </p:nvSpPr>
        <p:spPr>
          <a:xfrm>
            <a:off x="3444079" y="246613"/>
            <a:ext cx="7610493" cy="6311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srgbClr val="C00000"/>
                </a:solidFill>
                <a:latin typeface="TimesNewRomanPS-BoldMT"/>
              </a:rPr>
              <a:t>Negation of Modal Auxiliaries</a:t>
            </a:r>
            <a:endParaRPr lang="en-US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62F5-46D4-401D-A251-FCD4B5F4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0" i="0" u="none" strike="noStrike" baseline="0" dirty="0">
                <a:solidFill>
                  <a:srgbClr val="C00000"/>
                </a:solidFill>
                <a:latin typeface="TimesNewRomanPSMT"/>
              </a:rPr>
              <a:t>B. MAIN  VERB  NEGATION :</a:t>
            </a:r>
            <a:br>
              <a:rPr lang="pt-BR" sz="2800" b="0" i="0" u="none" strike="noStrike" baseline="0" dirty="0">
                <a:solidFill>
                  <a:srgbClr val="C00000"/>
                </a:solidFill>
                <a:latin typeface="TimesNewRomanPSMT"/>
              </a:rPr>
            </a:b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2EBD-CCF9-4C98-AD15-F0054CF1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8" y="1958109"/>
            <a:ext cx="11065164" cy="3999346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2800" b="0" i="1" u="none" strike="noStrike" baseline="0" dirty="0">
                <a:solidFill>
                  <a:srgbClr val="00B050"/>
                </a:solidFill>
                <a:latin typeface="TimesNewRomanPS-ItalicMT"/>
              </a:rPr>
              <a:t>  may not </a:t>
            </a:r>
            <a:r>
              <a:rPr lang="en-US" sz="2800" b="0" i="0" u="none" strike="noStrike" baseline="0" dirty="0">
                <a:solidFill>
                  <a:srgbClr val="00B050"/>
                </a:solidFill>
                <a:latin typeface="TimesNewRomanPSMT"/>
              </a:rPr>
              <a:t>(= ‘possibility’)</a:t>
            </a:r>
          </a:p>
          <a:p>
            <a:pPr marL="201168" lvl="1" indent="0">
              <a:buNone/>
            </a:pP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 They may not bother to come if it’s wet </a:t>
            </a:r>
            <a:r>
              <a:rPr lang="en-US" sz="2600" b="0" i="0" u="none" strike="noStrike" baseline="0" dirty="0">
                <a:solidFill>
                  <a:srgbClr val="C00000"/>
                </a:solidFill>
                <a:latin typeface="TimesNewRomanPSMT"/>
              </a:rPr>
              <a:t>(‘It is possible that they will not bother  to come ...*)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NewRomanPSMT"/>
              </a:rPr>
              <a:t>--------------------------------------------------------------------------------------------------</a:t>
            </a:r>
            <a:endParaRPr lang="en-US" sz="2600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NewRomanPSMT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800" b="0" i="1" u="none" strike="noStrike" baseline="0" dirty="0">
                <a:solidFill>
                  <a:srgbClr val="00B050"/>
                </a:solidFill>
                <a:latin typeface="TimesNewRomanPS-ItalicMT"/>
              </a:rPr>
              <a:t>  will not, won't </a:t>
            </a:r>
            <a:r>
              <a:rPr lang="en-US" sz="2800" b="0" i="0" u="none" strike="noStrike" baseline="0" dirty="0">
                <a:solidFill>
                  <a:srgbClr val="00B050"/>
                </a:solidFill>
                <a:latin typeface="TimesNewRomanPSMT"/>
              </a:rPr>
              <a:t>(all senses)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Don’t worry, I </a:t>
            </a:r>
            <a:r>
              <a:rPr lang="en-US" sz="2600" b="0" i="0" u="none" strike="noStrike" baseline="0" dirty="0">
                <a:solidFill>
                  <a:srgbClr val="FF0000"/>
                </a:solidFill>
                <a:latin typeface="TimesNewRomanPSMT"/>
              </a:rPr>
              <a:t>won’t</a:t>
            </a: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 interfere (‘</a:t>
            </a:r>
            <a:r>
              <a:rPr lang="en-US" sz="2600" b="0" i="0" u="none" strike="noStrike" baseline="0" dirty="0">
                <a:solidFill>
                  <a:srgbClr val="FF0000"/>
                </a:solidFill>
                <a:latin typeface="TimesNewRomanPSMT"/>
              </a:rPr>
              <a:t>I’m willing not to interfere</a:t>
            </a: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’)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He </a:t>
            </a:r>
            <a:r>
              <a:rPr lang="en-US" sz="2600" b="0" i="0" u="none" strike="noStrike" baseline="0" dirty="0">
                <a:solidFill>
                  <a:srgbClr val="FF0000"/>
                </a:solidFill>
                <a:latin typeface="TimesNewRomanPSMT"/>
              </a:rPr>
              <a:t>won’t do </a:t>
            </a: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what he’s told (‘</a:t>
            </a:r>
            <a:r>
              <a:rPr lang="en-US" sz="2600" b="0" i="0" u="none" strike="noStrike" baseline="0" dirty="0">
                <a:solidFill>
                  <a:srgbClr val="FF0000"/>
                </a:solidFill>
                <a:latin typeface="TimesNewRomanPSMT"/>
              </a:rPr>
              <a:t>He insists on not doing </a:t>
            </a: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...’)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They </a:t>
            </a:r>
            <a:r>
              <a:rPr lang="en-US" sz="2600" b="0" i="0" u="none" strike="noStrike" baseline="0" dirty="0">
                <a:solidFill>
                  <a:srgbClr val="FF0000"/>
                </a:solidFill>
                <a:latin typeface="TimesNewRomanPSMT"/>
              </a:rPr>
              <a:t>won’t</a:t>
            </a:r>
            <a:r>
              <a:rPr lang="en-US" sz="2600" b="0" i="0" u="none" strike="noStrike" baseline="0" dirty="0">
                <a:solidFill>
                  <a:srgbClr val="0070C0"/>
                </a:solidFill>
                <a:latin typeface="TimesNewRomanPSMT"/>
              </a:rPr>
              <a:t> have arrived yet (‘</a:t>
            </a:r>
            <a:r>
              <a:rPr lang="en-US" sz="2600" b="0" i="0" u="none" strike="noStrike" baseline="0" dirty="0">
                <a:solidFill>
                  <a:srgbClr val="FF0000"/>
                </a:solidFill>
                <a:latin typeface="TimesNewRomanPSMT"/>
              </a:rPr>
              <a:t>I predict that they’ve not arrived yet’)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3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F428BA-5B00-41D8-9A6A-89EFA6823098}"/>
              </a:ext>
            </a:extLst>
          </p:cNvPr>
          <p:cNvSpPr txBox="1">
            <a:spLocks/>
          </p:cNvSpPr>
          <p:nvPr/>
        </p:nvSpPr>
        <p:spPr>
          <a:xfrm>
            <a:off x="404550" y="1124528"/>
            <a:ext cx="11630431" cy="46089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  shall not, shan't (all senses)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Don’t worry, you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shan’t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lose your reward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(‘I’m willing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to see that you don’t lose your reward’)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shan’t</a:t>
            </a: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know you when you return (‘I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predict</a:t>
            </a: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that I shall not know ...’)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---------------------------------------------------------------------------------------------------------------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must not, mustn’t ( = ‘obligation’)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You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mustn’t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keep us all waiting (‘You’ll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oblige me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by not keeping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us all waiting’)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61388-3962-4EF6-AF76-6F195D29EC45}"/>
              </a:ext>
            </a:extLst>
          </p:cNvPr>
          <p:cNvSpPr txBox="1"/>
          <p:nvPr/>
        </p:nvSpPr>
        <p:spPr>
          <a:xfrm>
            <a:off x="404550" y="155838"/>
            <a:ext cx="7850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0" i="0" u="none" strike="noStrike" baseline="0" dirty="0">
                <a:solidFill>
                  <a:srgbClr val="C00000"/>
                </a:solidFill>
                <a:latin typeface="TimesNewRomanPSMT"/>
              </a:rPr>
              <a:t>B. MAIN  VERB  NEGATION:</a:t>
            </a:r>
            <a:br>
              <a:rPr lang="pt-BR" sz="3200" b="0" i="0" u="none" strike="noStrike" baseline="0" dirty="0">
                <a:solidFill>
                  <a:srgbClr val="C00000"/>
                </a:solidFill>
                <a:latin typeface="TimesNewRomanPSMT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875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1F0C5-2931-44AC-A4B2-DAEDF4380929}"/>
              </a:ext>
            </a:extLst>
          </p:cNvPr>
          <p:cNvSpPr txBox="1"/>
          <p:nvPr/>
        </p:nvSpPr>
        <p:spPr>
          <a:xfrm>
            <a:off x="1097280" y="2082953"/>
            <a:ext cx="9977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ought not, oughtn't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(both senses)</a:t>
            </a:r>
          </a:p>
          <a:p>
            <a:endParaRPr lang="en-US" sz="32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You 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oughtn’t</a:t>
            </a: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to keep us waiting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(‘obligation’)</a:t>
            </a:r>
          </a:p>
          <a:p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He 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oughtn’t</a:t>
            </a: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to be long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(‘necessity’)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A898A2-62F8-4C73-9FB2-BA2DE73E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0" i="0" u="none" strike="noStrike" baseline="0" dirty="0">
                <a:solidFill>
                  <a:srgbClr val="C00000"/>
                </a:solidFill>
                <a:latin typeface="TimesNewRomanPSMT"/>
              </a:rPr>
              <a:t>B. MAIN  VERB  NEGATION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3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9B1B-AFE7-4C61-8631-746350DF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General Notes: 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B8A29-5823-436C-96B0-7462A01797B5}"/>
              </a:ext>
            </a:extLst>
          </p:cNvPr>
          <p:cNvSpPr txBox="1"/>
          <p:nvPr/>
        </p:nvSpPr>
        <p:spPr>
          <a:xfrm>
            <a:off x="452581" y="1894378"/>
            <a:ext cx="11480801" cy="324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Certain auxiliaries </a:t>
            </a:r>
            <a:r>
              <a:rPr lang="en-US" sz="2800" b="1" u="none" strike="noStrike" baseline="0" dirty="0">
                <a:solidFill>
                  <a:srgbClr val="FF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(can and need)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follow the pattern of auxiliary negation.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(will, shall, must) </a:t>
            </a:r>
            <a:r>
              <a:rPr lang="en-US" sz="2800" b="1" dirty="0">
                <a:solidFill>
                  <a:srgbClr val="0070C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follow that of main verb negation.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(may)</a:t>
            </a:r>
            <a:r>
              <a:rPr lang="en-US" sz="2800" b="1" dirty="0">
                <a:solidFill>
                  <a:srgbClr val="7030A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belongs to the former group in its ‘permission’ sense, but to the latter group in the sense o f ‘possibility’.</a:t>
            </a:r>
          </a:p>
        </p:txBody>
      </p:sp>
    </p:spTree>
    <p:extLst>
      <p:ext uri="{BB962C8B-B14F-4D97-AF65-F5344CB8AC3E}">
        <p14:creationId xmlns:p14="http://schemas.microsoft.com/office/powerpoint/2010/main" val="199590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D04B2C-D941-403F-B018-74B16A85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General Notes: 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F20FD-78F9-44CD-A23F-DF31FF38A5E4}"/>
              </a:ext>
            </a:extLst>
          </p:cNvPr>
          <p:cNvSpPr txBox="1"/>
          <p:nvPr/>
        </p:nvSpPr>
        <p:spPr>
          <a:xfrm>
            <a:off x="775854" y="2147562"/>
            <a:ext cx="111390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(mustn’t)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is not used at all(and must not only rarely) in the ‘necessity’ sense; instead, we can use can't in the sense of ‘impossibility’. </a:t>
            </a:r>
            <a:r>
              <a:rPr lang="en-US" sz="3200" b="0" i="0" u="none" strike="noStrike" baseline="0" dirty="0">
                <a:solidFill>
                  <a:srgbClr val="0070C0"/>
                </a:solidFill>
                <a:latin typeface="TimesNewRomanPSMT"/>
              </a:rPr>
              <a:t>Thus the negation of </a:t>
            </a:r>
          </a:p>
          <a:p>
            <a:pPr algn="l"/>
            <a:r>
              <a:rPr lang="en-US" sz="2800" b="0" i="1" u="none" strike="noStrike" baseline="0" dirty="0">
                <a:latin typeface="TimesNewRomanPS-ItalicMT"/>
              </a:rPr>
              <a:t>        You </a:t>
            </a:r>
            <a:r>
              <a:rPr lang="en-US" sz="2800" b="0" i="1" u="none" strike="noStrike" baseline="0" dirty="0">
                <a:solidFill>
                  <a:srgbClr val="FF0000"/>
                </a:solidFill>
                <a:latin typeface="TimesNewRomanPS-ItalicMT"/>
              </a:rPr>
              <a:t>must be </a:t>
            </a:r>
            <a:r>
              <a:rPr lang="en-US" sz="2800" b="0" i="1" u="none" strike="noStrike" baseline="0" dirty="0">
                <a:latin typeface="TimesNewRomanPS-ItalicMT"/>
              </a:rPr>
              <a:t>telling lies          </a:t>
            </a:r>
            <a:r>
              <a:rPr lang="en-US" sz="2800" b="0" i="0" u="none" strike="noStrike" baseline="0" dirty="0">
                <a:latin typeface="TimesNewRomanPSMT"/>
              </a:rPr>
              <a:t>is        </a:t>
            </a:r>
            <a:r>
              <a:rPr lang="en-US" sz="2800" b="0" i="1" u="none" strike="noStrike" baseline="0" dirty="0">
                <a:latin typeface="TimesNewRomanPS-ItalicMT"/>
              </a:rPr>
              <a:t>You </a:t>
            </a:r>
            <a:r>
              <a:rPr lang="en-US" sz="2800" b="0" i="1" u="none" strike="noStrike" baseline="0" dirty="0">
                <a:solidFill>
                  <a:srgbClr val="FF0000"/>
                </a:solidFill>
                <a:latin typeface="TimesNewRomanPS-ItalicMT"/>
              </a:rPr>
              <a:t>can't </a:t>
            </a:r>
            <a:r>
              <a:rPr lang="en-US" sz="2800" b="0" i="1" u="none" strike="noStrike" baseline="0" dirty="0">
                <a:latin typeface="TimesNewRomanPS-ItalicMT"/>
              </a:rPr>
              <a:t>be telling lies.</a:t>
            </a:r>
          </a:p>
          <a:p>
            <a:pPr algn="l"/>
            <a:endParaRPr lang="en-US" sz="2800" b="0" i="1" u="none" strike="noStrike" baseline="0" dirty="0">
              <a:latin typeface="TimesNewRomanPS-ItalicMT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Lucida Sans" panose="020B0602030504020204" pitchFamily="34" charset="0"/>
              </a:rPr>
              <a:t>A common auxiliary </a:t>
            </a:r>
            <a:r>
              <a:rPr lang="en-US" sz="2800" dirty="0">
                <a:solidFill>
                  <a:srgbClr val="FF0000"/>
                </a:solidFill>
                <a:latin typeface="Lucida Sans" panose="020B0602030504020204" pitchFamily="34" charset="0"/>
              </a:rPr>
              <a:t>negation of must is needn't</a:t>
            </a:r>
            <a:r>
              <a:rPr lang="en-US" sz="2800" dirty="0">
                <a:solidFill>
                  <a:srgbClr val="0070C0"/>
                </a:solidFill>
                <a:latin typeface="Lucida Sans" panose="020B0602030504020204" pitchFamily="34" charset="0"/>
              </a:rPr>
              <a:t>, which has the two meanings o f </a:t>
            </a:r>
            <a:r>
              <a:rPr lang="en-US" sz="2800" u="sng" dirty="0">
                <a:solidFill>
                  <a:srgbClr val="0070C0"/>
                </a:solidFill>
                <a:latin typeface="Lucida Sans" panose="020B0602030504020204" pitchFamily="34" charset="0"/>
              </a:rPr>
              <a:t>non-obligation </a:t>
            </a:r>
            <a:r>
              <a:rPr lang="en-US" sz="2800" dirty="0">
                <a:solidFill>
                  <a:srgbClr val="0070C0"/>
                </a:solidFill>
                <a:latin typeface="Lucida Sans" panose="020B0602030504020204" pitchFamily="34" charset="0"/>
              </a:rPr>
              <a:t>and </a:t>
            </a:r>
            <a:r>
              <a:rPr lang="en-US" sz="2800" u="sng" dirty="0">
                <a:solidFill>
                  <a:srgbClr val="0070C0"/>
                </a:solidFill>
                <a:latin typeface="Lucida Sans" panose="020B0602030504020204" pitchFamily="34" charset="0"/>
              </a:rPr>
              <a:t>non-necessity;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70C0"/>
              </a:solidFill>
              <a:latin typeface="Lucida Sans" panose="020B0602030504020204" pitchFamily="34" charset="0"/>
            </a:endParaRPr>
          </a:p>
          <a:p>
            <a:pPr algn="l"/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0"/>
              </a:rPr>
              <a:t>A: </a:t>
            </a:r>
            <a:r>
              <a:rPr lang="en-US" sz="2800" dirty="0">
                <a:solidFill>
                  <a:srgbClr val="FF0000"/>
                </a:solidFill>
                <a:latin typeface="Lucida Sans" panose="020B0602030504020204" pitchFamily="34" charset="0"/>
              </a:rPr>
              <a:t>Must</a:t>
            </a:r>
            <a:r>
              <a:rPr lang="en-US" sz="2800" dirty="0">
                <a:solidFill>
                  <a:srgbClr val="00B050"/>
                </a:solidFill>
                <a:latin typeface="Lucida Sans" panose="020B0602030504020204" pitchFamily="34" charset="0"/>
              </a:rPr>
              <a:t> we pack now? </a:t>
            </a:r>
            <a:r>
              <a:rPr lang="en-US" sz="2800" dirty="0">
                <a:solidFill>
                  <a:srgbClr val="7030A0"/>
                </a:solidFill>
                <a:latin typeface="Lucida Sans" panose="020B0602030504020204" pitchFamily="34" charset="0"/>
              </a:rPr>
              <a:t>B: </a:t>
            </a:r>
            <a:r>
              <a:rPr lang="en-US" sz="2800" dirty="0">
                <a:solidFill>
                  <a:srgbClr val="00B0F0"/>
                </a:solidFill>
                <a:latin typeface="Lucida Sans" panose="020B0602030504020204" pitchFamily="34" charset="0"/>
              </a:rPr>
              <a:t>No, we </a:t>
            </a:r>
            <a:r>
              <a:rPr lang="en-US" sz="2800" dirty="0">
                <a:solidFill>
                  <a:srgbClr val="FF0000"/>
                </a:solidFill>
                <a:latin typeface="Lucida Sans" panose="020B0602030504020204" pitchFamily="34" charset="0"/>
              </a:rPr>
              <a:t>needn’t</a:t>
            </a:r>
            <a:r>
              <a:rPr lang="en-US" sz="2800" dirty="0">
                <a:solidFill>
                  <a:srgbClr val="00B0F0"/>
                </a:solidFill>
                <a:latin typeface="Lucida Sans" panose="020B0602030504020204" pitchFamily="34" charset="0"/>
              </a:rPr>
              <a:t> till tomorrow.</a:t>
            </a:r>
          </a:p>
        </p:txBody>
      </p:sp>
    </p:spTree>
    <p:extLst>
      <p:ext uri="{BB962C8B-B14F-4D97-AF65-F5344CB8AC3E}">
        <p14:creationId xmlns:p14="http://schemas.microsoft.com/office/powerpoint/2010/main" val="34287268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{1317246A-D1E3-4B8E-8208-3CCC2BB3972A}tf11437505_win32</Template>
  <TotalTime>83</TotalTime>
  <Words>564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Rounded MT Bold</vt:lpstr>
      <vt:lpstr>Britannic Bold</vt:lpstr>
      <vt:lpstr>Calibri</vt:lpstr>
      <vt:lpstr>Georgia Pro Cond Light</vt:lpstr>
      <vt:lpstr>Lucida Sans</vt:lpstr>
      <vt:lpstr>Speak Pro</vt:lpstr>
      <vt:lpstr>TimesNewRomanPS-BoldMT</vt:lpstr>
      <vt:lpstr>TimesNewRomanPS-ItalicMT</vt:lpstr>
      <vt:lpstr>TimesNewRomanPSMT</vt:lpstr>
      <vt:lpstr>Wingdings</vt:lpstr>
      <vt:lpstr>RetrospectVTI</vt:lpstr>
      <vt:lpstr> Modal Verbs Negation </vt:lpstr>
      <vt:lpstr>Verb Types in English </vt:lpstr>
      <vt:lpstr>PowerPoint Presentation</vt:lpstr>
      <vt:lpstr>PowerPoint Presentation</vt:lpstr>
      <vt:lpstr>B. MAIN  VERB  NEGATION : </vt:lpstr>
      <vt:lpstr>PowerPoint Presentation</vt:lpstr>
      <vt:lpstr>B. MAIN  VERB  NEGATION</vt:lpstr>
      <vt:lpstr>General Notes:  </vt:lpstr>
      <vt:lpstr>General Notes:  </vt:lpstr>
      <vt:lpstr>General Notes: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 Negation</dc:title>
  <dc:creator>عباس المالكي</dc:creator>
  <cp:lastModifiedBy>عباس المالكي</cp:lastModifiedBy>
  <cp:revision>11</cp:revision>
  <dcterms:created xsi:type="dcterms:W3CDTF">2022-12-30T20:01:50Z</dcterms:created>
  <dcterms:modified xsi:type="dcterms:W3CDTF">2022-12-30T21:25:44Z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